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8"/>
  </p:notesMasterIdLst>
  <p:sldIdLst>
    <p:sldId id="962" r:id="rId2"/>
    <p:sldId id="963" r:id="rId3"/>
    <p:sldId id="954" r:id="rId4"/>
    <p:sldId id="981" r:id="rId5"/>
    <p:sldId id="1018" r:id="rId6"/>
    <p:sldId id="1022" r:id="rId7"/>
    <p:sldId id="1019" r:id="rId8"/>
    <p:sldId id="1030" r:id="rId9"/>
    <p:sldId id="1020" r:id="rId10"/>
    <p:sldId id="1023" r:id="rId11"/>
    <p:sldId id="1024" r:id="rId12"/>
    <p:sldId id="1025" r:id="rId13"/>
    <p:sldId id="1026" r:id="rId14"/>
    <p:sldId id="1027" r:id="rId15"/>
    <p:sldId id="1028" r:id="rId16"/>
    <p:sldId id="1029" r:id="rId17"/>
  </p:sldIdLst>
  <p:sldSz cx="13320713" cy="716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F0717EA-3EB5-41A5-B720-7BFEA89F302D}">
          <p14:sldIdLst>
            <p14:sldId id="962"/>
            <p14:sldId id="963"/>
            <p14:sldId id="954"/>
          </p14:sldIdLst>
        </p14:section>
        <p14:section name="Sección sin título" id="{FBF3A364-EAD3-4F10-9C7E-7ABA85869F1E}">
          <p14:sldIdLst>
            <p14:sldId id="981"/>
            <p14:sldId id="1018"/>
            <p14:sldId id="1022"/>
            <p14:sldId id="1019"/>
            <p14:sldId id="1030"/>
            <p14:sldId id="1020"/>
            <p14:sldId id="1023"/>
            <p14:sldId id="1024"/>
            <p14:sldId id="1025"/>
            <p14:sldId id="1026"/>
            <p14:sldId id="1027"/>
            <p14:sldId id="1028"/>
            <p14:sldId id="10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8" autoAdjust="0"/>
    <p:restoredTop sz="50000"/>
  </p:normalViewPr>
  <p:slideViewPr>
    <p:cSldViewPr snapToGrid="0" snapToObjects="1">
      <p:cViewPr>
        <p:scale>
          <a:sx n="75" d="100"/>
          <a:sy n="75" d="100"/>
        </p:scale>
        <p:origin x="3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0F512-5D42-934F-97B4-1AD019A09C78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60388" y="1143000"/>
            <a:ext cx="573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9F492-C023-7845-8EAF-DEB052D0241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252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399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1pPr>
    <a:lvl2pPr marL="493699" algn="l" defTabSz="987399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2pPr>
    <a:lvl3pPr marL="987399" algn="l" defTabSz="987399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3pPr>
    <a:lvl4pPr marL="1481098" algn="l" defTabSz="987399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4pPr>
    <a:lvl5pPr marL="1974797" algn="l" defTabSz="987399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5pPr>
    <a:lvl6pPr marL="2468496" algn="l" defTabSz="987399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6pPr>
    <a:lvl7pPr marL="2962196" algn="l" defTabSz="987399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7pPr>
    <a:lvl8pPr marL="3455895" algn="l" defTabSz="987399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8pPr>
    <a:lvl9pPr marL="3949594" algn="l" defTabSz="987399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60388" y="1143000"/>
            <a:ext cx="57372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F492-C023-7845-8EAF-DEB052D0241D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4638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1E0D7-3A8F-BAC4-60BD-313949937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FFC4EFE-AD58-A873-0A91-F95E386B7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D6880E-EFF4-6E87-CA40-5AD41E3EC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35EFCD-B89B-6679-28A0-FBA86B86E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37B87-43C5-42FA-B8AB-3CC4CBA2D376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246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60388" y="1143000"/>
            <a:ext cx="57372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F492-C023-7845-8EAF-DEB052D0241D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14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60388" y="1143000"/>
            <a:ext cx="57372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F492-C023-7845-8EAF-DEB052D0241D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7726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37B87-43C5-42FA-B8AB-3CC4CBA2D376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268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60388" y="1143000"/>
            <a:ext cx="57372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F492-C023-7845-8EAF-DEB052D0241D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268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37B87-43C5-42FA-B8AB-3CC4CBA2D376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1904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60388" y="1143000"/>
            <a:ext cx="57372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F492-C023-7845-8EAF-DEB052D0241D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014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60388" y="1143000"/>
            <a:ext cx="57372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F492-C023-7845-8EAF-DEB052D0241D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293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ACDB9-7CD3-C1BE-3620-2568E3EC3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89D4D80-2B50-D36A-49B6-32ED3E276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0388" y="1143000"/>
            <a:ext cx="5737225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259258-C9C8-5AF4-D906-795A716C7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9E8A77-9BE4-1CF2-2210-CCA2FDAC6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F492-C023-7845-8EAF-DEB052D0241D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618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DCEA8-1F70-2A7D-B524-81A2577E8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DF068FD-F3AA-75C3-DCFA-991AA4EA3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0388" y="1143000"/>
            <a:ext cx="5737225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090FB40-4994-9E3B-7A03-EBE07953F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5F000E-B0BE-4511-6F02-E6BFC114F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F492-C023-7845-8EAF-DEB052D0241D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469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089" y="1172506"/>
            <a:ext cx="9990535" cy="2494268"/>
          </a:xfrm>
        </p:spPr>
        <p:txBody>
          <a:bodyPr anchor="b"/>
          <a:lstStyle>
            <a:lvl1pPr algn="ctr">
              <a:defRPr sz="62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089" y="3762963"/>
            <a:ext cx="9990535" cy="1729735"/>
          </a:xfrm>
        </p:spPr>
        <p:txBody>
          <a:bodyPr/>
          <a:lstStyle>
            <a:lvl1pPr marL="0" indent="0" algn="ctr">
              <a:buNone/>
              <a:defRPr sz="2507"/>
            </a:lvl1pPr>
            <a:lvl2pPr marL="477637" indent="0" algn="ctr">
              <a:buNone/>
              <a:defRPr sz="2089"/>
            </a:lvl2pPr>
            <a:lvl3pPr marL="955274" indent="0" algn="ctr">
              <a:buNone/>
              <a:defRPr sz="1880"/>
            </a:lvl3pPr>
            <a:lvl4pPr marL="1432911" indent="0" algn="ctr">
              <a:buNone/>
              <a:defRPr sz="1672"/>
            </a:lvl4pPr>
            <a:lvl5pPr marL="1910547" indent="0" algn="ctr">
              <a:buNone/>
              <a:defRPr sz="1672"/>
            </a:lvl5pPr>
            <a:lvl6pPr marL="2388184" indent="0" algn="ctr">
              <a:buNone/>
              <a:defRPr sz="1672"/>
            </a:lvl6pPr>
            <a:lvl7pPr marL="2865821" indent="0" algn="ctr">
              <a:buNone/>
              <a:defRPr sz="1672"/>
            </a:lvl7pPr>
            <a:lvl8pPr marL="3343458" indent="0" algn="ctr">
              <a:buNone/>
              <a:defRPr sz="1672"/>
            </a:lvl8pPr>
            <a:lvl9pPr marL="3821095" indent="0" algn="ctr">
              <a:buNone/>
              <a:defRPr sz="167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816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315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2635" y="381437"/>
            <a:ext cx="2872279" cy="60714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799" y="381437"/>
            <a:ext cx="8450327" cy="60714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527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731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861" y="1786123"/>
            <a:ext cx="11489115" cy="2980186"/>
          </a:xfrm>
        </p:spPr>
        <p:txBody>
          <a:bodyPr anchor="b"/>
          <a:lstStyle>
            <a:lvl1pPr>
              <a:defRPr sz="62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861" y="4794503"/>
            <a:ext cx="11489115" cy="1567209"/>
          </a:xfrm>
        </p:spPr>
        <p:txBody>
          <a:bodyPr/>
          <a:lstStyle>
            <a:lvl1pPr marL="0" indent="0">
              <a:buNone/>
              <a:defRPr sz="2507">
                <a:solidFill>
                  <a:schemeClr val="tx1">
                    <a:tint val="75000"/>
                  </a:schemeClr>
                </a:solidFill>
              </a:defRPr>
            </a:lvl1pPr>
            <a:lvl2pPr marL="477637" indent="0">
              <a:buNone/>
              <a:defRPr sz="2089">
                <a:solidFill>
                  <a:schemeClr val="tx1">
                    <a:tint val="75000"/>
                  </a:schemeClr>
                </a:solidFill>
              </a:defRPr>
            </a:lvl2pPr>
            <a:lvl3pPr marL="955274" indent="0">
              <a:buNone/>
              <a:defRPr sz="1880">
                <a:solidFill>
                  <a:schemeClr val="tx1">
                    <a:tint val="75000"/>
                  </a:schemeClr>
                </a:solidFill>
              </a:defRPr>
            </a:lvl3pPr>
            <a:lvl4pPr marL="1432911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4pPr>
            <a:lvl5pPr marL="1910547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5pPr>
            <a:lvl6pPr marL="2388184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6pPr>
            <a:lvl7pPr marL="2865821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7pPr>
            <a:lvl8pPr marL="3343458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8pPr>
            <a:lvl9pPr marL="3821095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023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799" y="1907187"/>
            <a:ext cx="5661303" cy="45457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3611" y="1907187"/>
            <a:ext cx="5661303" cy="45457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755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34" y="381438"/>
            <a:ext cx="11489115" cy="13847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535" y="1756271"/>
            <a:ext cx="5635285" cy="860721"/>
          </a:xfrm>
        </p:spPr>
        <p:txBody>
          <a:bodyPr anchor="b"/>
          <a:lstStyle>
            <a:lvl1pPr marL="0" indent="0">
              <a:buNone/>
              <a:defRPr sz="2507" b="1"/>
            </a:lvl1pPr>
            <a:lvl2pPr marL="477637" indent="0">
              <a:buNone/>
              <a:defRPr sz="2089" b="1"/>
            </a:lvl2pPr>
            <a:lvl3pPr marL="955274" indent="0">
              <a:buNone/>
              <a:defRPr sz="1880" b="1"/>
            </a:lvl3pPr>
            <a:lvl4pPr marL="1432911" indent="0">
              <a:buNone/>
              <a:defRPr sz="1672" b="1"/>
            </a:lvl4pPr>
            <a:lvl5pPr marL="1910547" indent="0">
              <a:buNone/>
              <a:defRPr sz="1672" b="1"/>
            </a:lvl5pPr>
            <a:lvl6pPr marL="2388184" indent="0">
              <a:buNone/>
              <a:defRPr sz="1672" b="1"/>
            </a:lvl6pPr>
            <a:lvl7pPr marL="2865821" indent="0">
              <a:buNone/>
              <a:defRPr sz="1672" b="1"/>
            </a:lvl7pPr>
            <a:lvl8pPr marL="3343458" indent="0">
              <a:buNone/>
              <a:defRPr sz="1672" b="1"/>
            </a:lvl8pPr>
            <a:lvl9pPr marL="3821095" indent="0">
              <a:buNone/>
              <a:defRPr sz="167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535" y="2616992"/>
            <a:ext cx="5635285" cy="38492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3611" y="1756271"/>
            <a:ext cx="5663038" cy="860721"/>
          </a:xfrm>
        </p:spPr>
        <p:txBody>
          <a:bodyPr anchor="b"/>
          <a:lstStyle>
            <a:lvl1pPr marL="0" indent="0">
              <a:buNone/>
              <a:defRPr sz="2507" b="1"/>
            </a:lvl1pPr>
            <a:lvl2pPr marL="477637" indent="0">
              <a:buNone/>
              <a:defRPr sz="2089" b="1"/>
            </a:lvl2pPr>
            <a:lvl3pPr marL="955274" indent="0">
              <a:buNone/>
              <a:defRPr sz="1880" b="1"/>
            </a:lvl3pPr>
            <a:lvl4pPr marL="1432911" indent="0">
              <a:buNone/>
              <a:defRPr sz="1672" b="1"/>
            </a:lvl4pPr>
            <a:lvl5pPr marL="1910547" indent="0">
              <a:buNone/>
              <a:defRPr sz="1672" b="1"/>
            </a:lvl5pPr>
            <a:lvl6pPr marL="2388184" indent="0">
              <a:buNone/>
              <a:defRPr sz="1672" b="1"/>
            </a:lvl6pPr>
            <a:lvl7pPr marL="2865821" indent="0">
              <a:buNone/>
              <a:defRPr sz="1672" b="1"/>
            </a:lvl7pPr>
            <a:lvl8pPr marL="3343458" indent="0">
              <a:buNone/>
              <a:defRPr sz="1672" b="1"/>
            </a:lvl8pPr>
            <a:lvl9pPr marL="3821095" indent="0">
              <a:buNone/>
              <a:defRPr sz="167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3611" y="2616992"/>
            <a:ext cx="5663038" cy="38492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72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631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268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35" y="477626"/>
            <a:ext cx="4296276" cy="1671691"/>
          </a:xfrm>
        </p:spPr>
        <p:txBody>
          <a:bodyPr anchor="b"/>
          <a:lstStyle>
            <a:lvl1pPr>
              <a:defRPr sz="33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038" y="1031540"/>
            <a:ext cx="6743611" cy="5091359"/>
          </a:xfrm>
        </p:spPr>
        <p:txBody>
          <a:bodyPr/>
          <a:lstStyle>
            <a:lvl1pPr>
              <a:defRPr sz="3343"/>
            </a:lvl1pPr>
            <a:lvl2pPr>
              <a:defRPr sz="2925"/>
            </a:lvl2pPr>
            <a:lvl3pPr>
              <a:defRPr sz="2507"/>
            </a:lvl3pPr>
            <a:lvl4pPr>
              <a:defRPr sz="2089"/>
            </a:lvl4pPr>
            <a:lvl5pPr>
              <a:defRPr sz="2089"/>
            </a:lvl5pPr>
            <a:lvl6pPr>
              <a:defRPr sz="2089"/>
            </a:lvl6pPr>
            <a:lvl7pPr>
              <a:defRPr sz="2089"/>
            </a:lvl7pPr>
            <a:lvl8pPr>
              <a:defRPr sz="2089"/>
            </a:lvl8pPr>
            <a:lvl9pPr>
              <a:defRPr sz="208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535" y="2149316"/>
            <a:ext cx="4296276" cy="3981875"/>
          </a:xfrm>
        </p:spPr>
        <p:txBody>
          <a:bodyPr/>
          <a:lstStyle>
            <a:lvl1pPr marL="0" indent="0">
              <a:buNone/>
              <a:defRPr sz="1672"/>
            </a:lvl1pPr>
            <a:lvl2pPr marL="477637" indent="0">
              <a:buNone/>
              <a:defRPr sz="1463"/>
            </a:lvl2pPr>
            <a:lvl3pPr marL="955274" indent="0">
              <a:buNone/>
              <a:defRPr sz="1254"/>
            </a:lvl3pPr>
            <a:lvl4pPr marL="1432911" indent="0">
              <a:buNone/>
              <a:defRPr sz="1045"/>
            </a:lvl4pPr>
            <a:lvl5pPr marL="1910547" indent="0">
              <a:buNone/>
              <a:defRPr sz="1045"/>
            </a:lvl5pPr>
            <a:lvl6pPr marL="2388184" indent="0">
              <a:buNone/>
              <a:defRPr sz="1045"/>
            </a:lvl6pPr>
            <a:lvl7pPr marL="2865821" indent="0">
              <a:buNone/>
              <a:defRPr sz="1045"/>
            </a:lvl7pPr>
            <a:lvl8pPr marL="3343458" indent="0">
              <a:buNone/>
              <a:defRPr sz="1045"/>
            </a:lvl8pPr>
            <a:lvl9pPr marL="3821095" indent="0">
              <a:buNone/>
              <a:defRPr sz="104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903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35" y="477626"/>
            <a:ext cx="4296276" cy="1671691"/>
          </a:xfrm>
        </p:spPr>
        <p:txBody>
          <a:bodyPr anchor="b"/>
          <a:lstStyle>
            <a:lvl1pPr>
              <a:defRPr sz="33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63038" y="1031540"/>
            <a:ext cx="6743611" cy="5091359"/>
          </a:xfrm>
        </p:spPr>
        <p:txBody>
          <a:bodyPr anchor="t"/>
          <a:lstStyle>
            <a:lvl1pPr marL="0" indent="0">
              <a:buNone/>
              <a:defRPr sz="3343"/>
            </a:lvl1pPr>
            <a:lvl2pPr marL="477637" indent="0">
              <a:buNone/>
              <a:defRPr sz="2925"/>
            </a:lvl2pPr>
            <a:lvl3pPr marL="955274" indent="0">
              <a:buNone/>
              <a:defRPr sz="2507"/>
            </a:lvl3pPr>
            <a:lvl4pPr marL="1432911" indent="0">
              <a:buNone/>
              <a:defRPr sz="2089"/>
            </a:lvl4pPr>
            <a:lvl5pPr marL="1910547" indent="0">
              <a:buNone/>
              <a:defRPr sz="2089"/>
            </a:lvl5pPr>
            <a:lvl6pPr marL="2388184" indent="0">
              <a:buNone/>
              <a:defRPr sz="2089"/>
            </a:lvl6pPr>
            <a:lvl7pPr marL="2865821" indent="0">
              <a:buNone/>
              <a:defRPr sz="2089"/>
            </a:lvl7pPr>
            <a:lvl8pPr marL="3343458" indent="0">
              <a:buNone/>
              <a:defRPr sz="2089"/>
            </a:lvl8pPr>
            <a:lvl9pPr marL="3821095" indent="0">
              <a:buNone/>
              <a:defRPr sz="208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535" y="2149316"/>
            <a:ext cx="4296276" cy="3981875"/>
          </a:xfrm>
        </p:spPr>
        <p:txBody>
          <a:bodyPr/>
          <a:lstStyle>
            <a:lvl1pPr marL="0" indent="0">
              <a:buNone/>
              <a:defRPr sz="1672"/>
            </a:lvl1pPr>
            <a:lvl2pPr marL="477637" indent="0">
              <a:buNone/>
              <a:defRPr sz="1463"/>
            </a:lvl2pPr>
            <a:lvl3pPr marL="955274" indent="0">
              <a:buNone/>
              <a:defRPr sz="1254"/>
            </a:lvl3pPr>
            <a:lvl4pPr marL="1432911" indent="0">
              <a:buNone/>
              <a:defRPr sz="1045"/>
            </a:lvl4pPr>
            <a:lvl5pPr marL="1910547" indent="0">
              <a:buNone/>
              <a:defRPr sz="1045"/>
            </a:lvl5pPr>
            <a:lvl6pPr marL="2388184" indent="0">
              <a:buNone/>
              <a:defRPr sz="1045"/>
            </a:lvl6pPr>
            <a:lvl7pPr marL="2865821" indent="0">
              <a:buNone/>
              <a:defRPr sz="1045"/>
            </a:lvl7pPr>
            <a:lvl8pPr marL="3343458" indent="0">
              <a:buNone/>
              <a:defRPr sz="1045"/>
            </a:lvl8pPr>
            <a:lvl9pPr marL="3821095" indent="0">
              <a:buNone/>
              <a:defRPr sz="104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8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5799" y="381438"/>
            <a:ext cx="11489115" cy="13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799" y="1907187"/>
            <a:ext cx="11489115" cy="4545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799" y="6640327"/>
            <a:ext cx="2997160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68BC-D702-3144-9145-B7A0FA37E58E}" type="datetimeFigureOut">
              <a:rPr lang="es-ES_tradnl" smtClean="0"/>
              <a:t>10/04/2025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2486" y="6640327"/>
            <a:ext cx="4495741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7754" y="6640327"/>
            <a:ext cx="2997160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21C6-42E0-1F47-9157-D82C108B17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43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55274" rtl="0" eaLnBrk="1" latinLnBrk="0" hangingPunct="1">
        <a:lnSpc>
          <a:spcPct val="90000"/>
        </a:lnSpc>
        <a:spcBef>
          <a:spcPct val="0"/>
        </a:spcBef>
        <a:buNone/>
        <a:defRPr sz="45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818" indent="-238818" algn="l" defTabSz="955274" rtl="0" eaLnBrk="1" latinLnBrk="0" hangingPunct="1">
        <a:lnSpc>
          <a:spcPct val="90000"/>
        </a:lnSpc>
        <a:spcBef>
          <a:spcPts val="1045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1pPr>
      <a:lvl2pPr marL="716455" indent="-238818" algn="l" defTabSz="955274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507" kern="1200">
          <a:solidFill>
            <a:schemeClr val="tx1"/>
          </a:solidFill>
          <a:latin typeface="+mn-lt"/>
          <a:ea typeface="+mn-ea"/>
          <a:cs typeface="+mn-cs"/>
        </a:defRPr>
      </a:lvl2pPr>
      <a:lvl3pPr marL="1194092" indent="-238818" algn="l" defTabSz="955274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089" kern="1200">
          <a:solidFill>
            <a:schemeClr val="tx1"/>
          </a:solidFill>
          <a:latin typeface="+mn-lt"/>
          <a:ea typeface="+mn-ea"/>
          <a:cs typeface="+mn-cs"/>
        </a:defRPr>
      </a:lvl3pPr>
      <a:lvl4pPr marL="1671729" indent="-238818" algn="l" defTabSz="955274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4pPr>
      <a:lvl5pPr marL="2149366" indent="-238818" algn="l" defTabSz="955274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5pPr>
      <a:lvl6pPr marL="2627003" indent="-238818" algn="l" defTabSz="955274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6pPr>
      <a:lvl7pPr marL="3104639" indent="-238818" algn="l" defTabSz="955274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7pPr>
      <a:lvl8pPr marL="3582276" indent="-238818" algn="l" defTabSz="955274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8pPr>
      <a:lvl9pPr marL="4059913" indent="-238818" algn="l" defTabSz="955274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5274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1pPr>
      <a:lvl2pPr marL="477637" algn="l" defTabSz="955274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2pPr>
      <a:lvl3pPr marL="955274" algn="l" defTabSz="955274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3pPr>
      <a:lvl4pPr marL="1432911" algn="l" defTabSz="955274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4pPr>
      <a:lvl5pPr marL="1910547" algn="l" defTabSz="955274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5pPr>
      <a:lvl6pPr marL="2388184" algn="l" defTabSz="955274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6pPr>
      <a:lvl7pPr marL="2865821" algn="l" defTabSz="955274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7pPr>
      <a:lvl8pPr marL="3343458" algn="l" defTabSz="955274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8pPr>
      <a:lvl9pPr marL="3821095" algn="l" defTabSz="955274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8745AEE9-C9FD-4657-B78B-EDFC5AEB5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58"/>
          <a:stretch/>
        </p:blipFill>
        <p:spPr>
          <a:xfrm>
            <a:off x="1" y="0"/>
            <a:ext cx="700088" cy="71643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953D1FF-A15C-4CB3-B399-5FA72E53AF2D}"/>
              </a:ext>
            </a:extLst>
          </p:cNvPr>
          <p:cNvSpPr/>
          <p:nvPr/>
        </p:nvSpPr>
        <p:spPr>
          <a:xfrm>
            <a:off x="1757363" y="2167203"/>
            <a:ext cx="9805989" cy="3157979"/>
          </a:xfrm>
          <a:prstGeom prst="rect">
            <a:avLst/>
          </a:prstGeom>
          <a:solidFill>
            <a:srgbClr val="D32C2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E4D7C4-1496-45FB-A703-504948D08DE6}"/>
              </a:ext>
            </a:extLst>
          </p:cNvPr>
          <p:cNvSpPr txBox="1">
            <a:spLocks/>
          </p:cNvSpPr>
          <p:nvPr/>
        </p:nvSpPr>
        <p:spPr>
          <a:xfrm>
            <a:off x="1757361" y="2061029"/>
            <a:ext cx="9615487" cy="335229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30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i="0" kern="1200" cap="none" spc="-150" baseline="0">
                <a:ln w="3175">
                  <a:noFill/>
                </a:ln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Display Light"/>
              </a:defRPr>
            </a:lvl1pPr>
          </a:lstStyle>
          <a:p>
            <a:pPr algn="ctr"/>
            <a:r>
              <a:rPr lang="es-ES_tradnl" sz="2400" b="1" dirty="0">
                <a:latin typeface="+mn-lt"/>
              </a:rPr>
              <a:t>Contrato de Préstamo 5628/OC-PE </a:t>
            </a:r>
          </a:p>
          <a:p>
            <a:pPr algn="ctr"/>
            <a:r>
              <a:rPr lang="es-MX" sz="2400" b="1" dirty="0">
                <a:latin typeface="+mn-lt"/>
              </a:rPr>
              <a:t> Programa Integral de Agua y Saneamiento Rural –</a:t>
            </a:r>
          </a:p>
          <a:p>
            <a:pPr algn="ctr"/>
            <a:r>
              <a:rPr lang="es-MX" sz="2400" b="1" dirty="0">
                <a:latin typeface="+mn-lt"/>
              </a:rPr>
              <a:t>PIASAR II</a:t>
            </a:r>
            <a:endParaRPr lang="es-ES_tradnl" sz="2400" b="1" dirty="0">
              <a:latin typeface="+mn-lt"/>
            </a:endParaRPr>
          </a:p>
          <a:p>
            <a:pPr algn="ctr"/>
            <a:r>
              <a:rPr lang="es-MX" sz="2000" b="1" dirty="0">
                <a:latin typeface="+mn-lt"/>
              </a:rPr>
              <a:t>LPN No: 002-2025/VIVIENDA/VMCS/PNSR/PIASAR</a:t>
            </a:r>
          </a:p>
          <a:p>
            <a:pPr algn="ctr"/>
            <a:r>
              <a:rPr lang="es-PE" sz="2400" b="1" dirty="0">
                <a:latin typeface="+mn-lt"/>
              </a:rPr>
              <a:t>“</a:t>
            </a:r>
            <a:r>
              <a:rPr lang="es-P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EJECUCIÓN DE OBRA: INSTALACION DEL SERVICIO DE AGUA POTABLE Y SANEAMIENTO EN LA LOCALIDAD DE SANICULLO ALTO, DISTRITO DE CUTERVO, PROVINCIA DE CUTERVO – CAJAMARCA” -CUI </a:t>
            </a:r>
            <a:r>
              <a:rPr lang="es-PE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N°</a:t>
            </a:r>
            <a:r>
              <a:rPr lang="es-P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2235535</a:t>
            </a:r>
            <a:r>
              <a:rPr lang="es-ES" sz="2000" b="1" dirty="0">
                <a:latin typeface="+mn-lt"/>
              </a:rPr>
              <a:t>”</a:t>
            </a:r>
            <a:endParaRPr lang="es-PE" sz="2000" b="1" dirty="0">
              <a:latin typeface="+mn-lt"/>
            </a:endParaRPr>
          </a:p>
        </p:txBody>
      </p:sp>
      <p:pic>
        <p:nvPicPr>
          <p:cNvPr id="7" name="18 Imagen" descr="http://www.logo.com.py/imgjpg.php?ruta=imagenes_db/GAL-3637016319_1858318838.jpg&amp;TRIM=336">
            <a:extLst>
              <a:ext uri="{FF2B5EF4-FFF2-40B4-BE49-F238E27FC236}">
                <a16:creationId xmlns:a16="http://schemas.microsoft.com/office/drawing/2014/main" id="{80EC4007-5B28-481C-BB4C-AFDFB0CC25C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415" y="677448"/>
            <a:ext cx="2503346" cy="96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E2E3EA-EF16-7F45-79BA-301A8A850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766" y="606714"/>
            <a:ext cx="4915586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3" y="2"/>
            <a:ext cx="12670090" cy="716438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7E59-53D2-441C-AD90-873AE612EF8C}" type="slidenum">
              <a:rPr lang="es-PE" smtClean="0"/>
              <a:t>10</a:t>
            </a:fld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EE1F2C-48B5-4C53-9CD2-335A141CE530}"/>
              </a:ext>
            </a:extLst>
          </p:cNvPr>
          <p:cNvSpPr txBox="1"/>
          <p:nvPr/>
        </p:nvSpPr>
        <p:spPr>
          <a:xfrm>
            <a:off x="705954" y="2435892"/>
            <a:ext cx="907489" cy="542456"/>
          </a:xfrm>
          <a:prstGeom prst="rect">
            <a:avLst/>
          </a:prstGeom>
          <a:solidFill>
            <a:srgbClr val="E40613"/>
          </a:solidFill>
        </p:spPr>
        <p:txBody>
          <a:bodyPr wrap="square" rtlCol="0">
            <a:spAutoFit/>
          </a:bodyPr>
          <a:lstStyle/>
          <a:p>
            <a:pPr algn="r"/>
            <a:endParaRPr lang="es-PE" sz="29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88284" y="3123831"/>
            <a:ext cx="10013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4800" b="1" dirty="0"/>
              <a:t>II. Proceso de Contratación</a:t>
            </a:r>
            <a:endParaRPr lang="en-US" sz="4800" b="1" dirty="0"/>
          </a:p>
        </p:txBody>
      </p:sp>
      <p:pic>
        <p:nvPicPr>
          <p:cNvPr id="13" name="18 Imagen" descr="http://www.logo.com.py/imgjpg.php?ruta=imagenes_db/GAL-3637016319_1858318838.jpg&amp;TRIM=336">
            <a:extLst>
              <a:ext uri="{FF2B5EF4-FFF2-40B4-BE49-F238E27FC236}">
                <a16:creationId xmlns:a16="http://schemas.microsoft.com/office/drawing/2014/main" id="{9B2736AC-CF36-4573-B7F5-BC095468306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415" y="677448"/>
            <a:ext cx="2503346" cy="96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00F7D8-229A-BDFA-806C-E9ABF9963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575" y="786029"/>
            <a:ext cx="3958755" cy="7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12A55299-1F3D-4ECF-B2AD-583D2C6AE44D}"/>
              </a:ext>
            </a:extLst>
          </p:cNvPr>
          <p:cNvSpPr txBox="1">
            <a:spLocks/>
          </p:cNvSpPr>
          <p:nvPr/>
        </p:nvSpPr>
        <p:spPr>
          <a:xfrm>
            <a:off x="841288" y="599560"/>
            <a:ext cx="7962426" cy="6258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2400" b="1" cap="small" dirty="0">
                <a:solidFill>
                  <a:srgbClr val="C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Políticas de contratación y</a:t>
            </a:r>
            <a:r>
              <a:rPr lang="es-PE" sz="2400" b="1" cap="small" dirty="0">
                <a:solidFill>
                  <a:srgbClr val="C00000"/>
                </a:solidFill>
                <a:cs typeface="Segoe UI" panose="020B0502040204020203" pitchFamily="34" charset="0"/>
              </a:rPr>
              <a:t> método de selección</a:t>
            </a:r>
            <a:endParaRPr lang="es-ES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E4BC9D2-5341-4B75-A44D-6F9146E89515}"/>
              </a:ext>
            </a:extLst>
          </p:cNvPr>
          <p:cNvCxnSpPr/>
          <p:nvPr/>
        </p:nvCxnSpPr>
        <p:spPr>
          <a:xfrm>
            <a:off x="841288" y="1144395"/>
            <a:ext cx="5753101" cy="0"/>
          </a:xfrm>
          <a:prstGeom prst="line">
            <a:avLst/>
          </a:prstGeom>
          <a:ln>
            <a:solidFill>
              <a:schemeClr val="bg2">
                <a:lumMod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Subtítulo">
            <a:extLst>
              <a:ext uri="{FF2B5EF4-FFF2-40B4-BE49-F238E27FC236}">
                <a16:creationId xmlns:a16="http://schemas.microsoft.com/office/drawing/2014/main" id="{4057C80F-5AE5-4E75-AFAC-E4FF14DA02D1}"/>
              </a:ext>
            </a:extLst>
          </p:cNvPr>
          <p:cNvSpPr txBox="1">
            <a:spLocks/>
          </p:cNvSpPr>
          <p:nvPr/>
        </p:nvSpPr>
        <p:spPr>
          <a:xfrm>
            <a:off x="724049" y="1400003"/>
            <a:ext cx="12009558" cy="586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s-MX" sz="2400" b="1" dirty="0"/>
              <a:t>Política de Contratación</a:t>
            </a:r>
            <a:r>
              <a:rPr lang="es-MX" sz="2400" dirty="0"/>
              <a:t>: esta licitación no aplica la Ley de Contrataciones del Estado vigente ni su Reglamento, sino la Política de Adquisiciones del Banco Interamericano de Desarrollo- BID: </a:t>
            </a:r>
            <a:r>
              <a:rPr lang="es-PE" sz="2400" b="1" dirty="0"/>
              <a:t>Selección de </a:t>
            </a:r>
            <a:r>
              <a:rPr lang="es-ES_tradnl" altLang="es-ES_tradnl" sz="2400" b="1" dirty="0"/>
              <a:t>Obras, Bienes y Servicios de no Consultoría (GN-2349-15)</a:t>
            </a:r>
            <a:endParaRPr lang="es-PE" sz="2400" b="1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PE" sz="2400" b="1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PE" sz="2400" b="1" dirty="0"/>
              <a:t>Método de selección: </a:t>
            </a:r>
            <a:r>
              <a:rPr kumimoji="0" lang="es-PE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Selección de Ofertas (SDO)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indent="-342900" algn="just" defTabSz="914400">
              <a:spcBef>
                <a:spcPct val="20000"/>
              </a:spcBef>
              <a:defRPr/>
            </a:pPr>
            <a:r>
              <a:rPr lang="es-ES_tradnl" sz="2400" b="1" dirty="0"/>
              <a:t>Precio de la oferta</a:t>
            </a: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s-ES_tradnl" sz="2400" dirty="0"/>
              <a:t>La oferta será a suma alzada</a:t>
            </a: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PE" sz="7200" b="1" dirty="0"/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tabLst/>
              <a:defRPr/>
            </a:pPr>
            <a:endParaRPr kumimoji="0" lang="es-PE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P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_tradn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No hablemos de políticos, hablemos de políticas. « Poder y estrategia">
            <a:extLst>
              <a:ext uri="{FF2B5EF4-FFF2-40B4-BE49-F238E27FC236}">
                <a16:creationId xmlns:a16="http://schemas.microsoft.com/office/drawing/2014/main" id="{1DEF65F6-4983-462F-9AF0-69CC3B9F9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370">
            <a:off x="9704324" y="2681918"/>
            <a:ext cx="2010407" cy="20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8 Imagen" descr="http://www.logo.com.py/imgjpg.php?ruta=imagenes_db/GAL-3637016319_1858318838.jpg&amp;TRIM=336">
            <a:extLst>
              <a:ext uri="{FF2B5EF4-FFF2-40B4-BE49-F238E27FC236}">
                <a16:creationId xmlns:a16="http://schemas.microsoft.com/office/drawing/2014/main" id="{AB1950BF-BA26-42A1-8E55-AD74D8B022D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288" y="160421"/>
            <a:ext cx="1364883" cy="4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9F161D2-4AA5-688F-FE30-0F6A4A5EB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434" y="160421"/>
            <a:ext cx="3280268" cy="6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5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E4BC9D2-5341-4B75-A44D-6F9146E89515}"/>
              </a:ext>
            </a:extLst>
          </p:cNvPr>
          <p:cNvCxnSpPr/>
          <p:nvPr/>
        </p:nvCxnSpPr>
        <p:spPr>
          <a:xfrm>
            <a:off x="832690" y="1142161"/>
            <a:ext cx="5753101" cy="0"/>
          </a:xfrm>
          <a:prstGeom prst="line">
            <a:avLst/>
          </a:prstGeom>
          <a:ln>
            <a:solidFill>
              <a:schemeClr val="bg2">
                <a:lumMod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Subtítulo">
            <a:extLst>
              <a:ext uri="{FF2B5EF4-FFF2-40B4-BE49-F238E27FC236}">
                <a16:creationId xmlns:a16="http://schemas.microsoft.com/office/drawing/2014/main" id="{4057C80F-5AE5-4E75-AFAC-E4FF14DA02D1}"/>
              </a:ext>
            </a:extLst>
          </p:cNvPr>
          <p:cNvSpPr txBox="1">
            <a:spLocks/>
          </p:cNvSpPr>
          <p:nvPr/>
        </p:nvSpPr>
        <p:spPr>
          <a:xfrm>
            <a:off x="857877" y="995431"/>
            <a:ext cx="11770253" cy="542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tabLst/>
              <a:defRPr/>
            </a:pPr>
            <a:endParaRPr lang="es-PE" sz="2900" dirty="0"/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tabLst/>
              <a:defRPr/>
            </a:pPr>
            <a:endParaRPr kumimoji="0" lang="es-PE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P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_tradn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18 Imagen" descr="http://www.logo.com.py/imgjpg.php?ruta=imagenes_db/GAL-3637016319_1858318838.jpg&amp;TRIM=336">
            <a:extLst>
              <a:ext uri="{FF2B5EF4-FFF2-40B4-BE49-F238E27FC236}">
                <a16:creationId xmlns:a16="http://schemas.microsoft.com/office/drawing/2014/main" id="{D8CF0995-051A-4736-BCA2-A163EB833BB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288" y="160421"/>
            <a:ext cx="1364883" cy="4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D958FEF-7D64-B79A-C2B8-C528DED03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326" y="183574"/>
            <a:ext cx="3384836" cy="642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948833D-BA3F-942A-0B31-CB9C7755560F}"/>
              </a:ext>
            </a:extLst>
          </p:cNvPr>
          <p:cNvSpPr txBox="1"/>
          <p:nvPr/>
        </p:nvSpPr>
        <p:spPr>
          <a:xfrm>
            <a:off x="717551" y="995431"/>
            <a:ext cx="108060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24710" algn="l"/>
                <a:tab pos="4753610" algn="r"/>
              </a:tabLst>
            </a:pPr>
            <a:r>
              <a:rPr lang="es-MX" sz="3200" b="1" dirty="0"/>
              <a:t>Documentos de licitación (DDL)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24710" algn="l"/>
                <a:tab pos="4753610" algn="r"/>
              </a:tabLst>
            </a:pPr>
            <a:r>
              <a:rPr lang="es-MX" sz="2400" dirty="0"/>
              <a:t>Consta de 10 secciones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E2C75FF-F7F1-F6F8-A7E5-F3630E8FF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096" y="2000255"/>
            <a:ext cx="10166304" cy="48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4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12ACC-FA9E-DE91-5EA9-066B37B06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61AEAD3-A83A-04BB-C329-F71B2474B35D}"/>
              </a:ext>
            </a:extLst>
          </p:cNvPr>
          <p:cNvCxnSpPr/>
          <p:nvPr/>
        </p:nvCxnSpPr>
        <p:spPr>
          <a:xfrm>
            <a:off x="832690" y="1142161"/>
            <a:ext cx="5753101" cy="0"/>
          </a:xfrm>
          <a:prstGeom prst="line">
            <a:avLst/>
          </a:prstGeom>
          <a:ln>
            <a:solidFill>
              <a:schemeClr val="bg2">
                <a:lumMod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Subtítulo">
            <a:extLst>
              <a:ext uri="{FF2B5EF4-FFF2-40B4-BE49-F238E27FC236}">
                <a16:creationId xmlns:a16="http://schemas.microsoft.com/office/drawing/2014/main" id="{943D83A7-B298-E0DC-9156-4B384B41A9EC}"/>
              </a:ext>
            </a:extLst>
          </p:cNvPr>
          <p:cNvSpPr txBox="1">
            <a:spLocks/>
          </p:cNvSpPr>
          <p:nvPr/>
        </p:nvSpPr>
        <p:spPr>
          <a:xfrm>
            <a:off x="895536" y="996216"/>
            <a:ext cx="11770253" cy="542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tabLst/>
              <a:defRPr/>
            </a:pPr>
            <a:endParaRPr lang="es-PE" sz="2900" dirty="0"/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tabLst/>
              <a:defRPr/>
            </a:pPr>
            <a:endParaRPr kumimoji="0" lang="es-PE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P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_tradn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18 Imagen" descr="http://www.logo.com.py/imgjpg.php?ruta=imagenes_db/GAL-3637016319_1858318838.jpg&amp;TRIM=336">
            <a:extLst>
              <a:ext uri="{FF2B5EF4-FFF2-40B4-BE49-F238E27FC236}">
                <a16:creationId xmlns:a16="http://schemas.microsoft.com/office/drawing/2014/main" id="{52B1F4F5-835E-3113-F5E6-DF68D8EEB28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288" y="160421"/>
            <a:ext cx="1364883" cy="4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E7CF2C9-699F-CB45-3CC7-5DD72337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326" y="183574"/>
            <a:ext cx="3384836" cy="642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C625F3-7418-39B6-9FCB-BB7E4239614D}"/>
              </a:ext>
            </a:extLst>
          </p:cNvPr>
          <p:cNvSpPr txBox="1"/>
          <p:nvPr/>
        </p:nvSpPr>
        <p:spPr>
          <a:xfrm>
            <a:off x="717551" y="995431"/>
            <a:ext cx="10806066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s-PE" sz="2400" b="1" cap="small" dirty="0">
                <a:solidFill>
                  <a:srgbClr val="C00000"/>
                </a:solidFill>
                <a:cs typeface="Segoe UI" panose="020B0502040204020203" pitchFamily="34" charset="0"/>
              </a:rPr>
              <a:t>CONSIDERACIONES A TENER EN CUENTA: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</a:pPr>
            <a:r>
              <a:rPr lang="es-P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presentación de la </a:t>
            </a:r>
            <a:r>
              <a:rPr lang="es-P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oferta en la presente licitación, deberá hacerlo hasta la hora y fecha indicada en el calendario de los DDL</a:t>
            </a:r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tomar las previsiones necesarias a fin de hacerlas llegar oportunamente, después de la hora indicada la propuesta será rechazada.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s-P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Precisamos que para seguridad del oferente la oferta debe ser enviada con clave o passwords de seguridad. El Contratante no se responsabilizará en caso de que la Oferta sea presentada sin clave o passwords de seguridad</a:t>
            </a: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</a:pPr>
            <a:r>
              <a:rPr lang="es-P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presupuesto estimado de la obra es indicativo, </a:t>
            </a:r>
            <a:r>
              <a:rPr lang="es-P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existiendo límites por encima ni debajo de este monto (franja de precios)</a:t>
            </a:r>
            <a:r>
              <a:rPr lang="es-P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el Oferente deberá formular su propuesta en base a sus propias evaluaciones de costos.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8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33331-1C9E-6C70-0CFC-96E79A373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02F5387-1995-DBFF-5F3A-7E218C828AD7}"/>
              </a:ext>
            </a:extLst>
          </p:cNvPr>
          <p:cNvCxnSpPr/>
          <p:nvPr/>
        </p:nvCxnSpPr>
        <p:spPr>
          <a:xfrm>
            <a:off x="832690" y="1142161"/>
            <a:ext cx="5753101" cy="0"/>
          </a:xfrm>
          <a:prstGeom prst="line">
            <a:avLst/>
          </a:prstGeom>
          <a:ln>
            <a:solidFill>
              <a:schemeClr val="bg2">
                <a:lumMod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Subtítulo">
            <a:extLst>
              <a:ext uri="{FF2B5EF4-FFF2-40B4-BE49-F238E27FC236}">
                <a16:creationId xmlns:a16="http://schemas.microsoft.com/office/drawing/2014/main" id="{57A794D9-DDF3-4DB4-B1DB-11D570184584}"/>
              </a:ext>
            </a:extLst>
          </p:cNvPr>
          <p:cNvSpPr txBox="1">
            <a:spLocks/>
          </p:cNvSpPr>
          <p:nvPr/>
        </p:nvSpPr>
        <p:spPr>
          <a:xfrm>
            <a:off x="895536" y="996216"/>
            <a:ext cx="11770253" cy="542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tabLst/>
              <a:defRPr/>
            </a:pPr>
            <a:endParaRPr lang="es-PE" sz="2900" dirty="0"/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tabLst/>
              <a:defRPr/>
            </a:pPr>
            <a:endParaRPr kumimoji="0" lang="es-PE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P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-228600" algn="just" defTabSz="8207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075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_tradn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18 Imagen" descr="http://www.logo.com.py/imgjpg.php?ruta=imagenes_db/GAL-3637016319_1858318838.jpg&amp;TRIM=336">
            <a:extLst>
              <a:ext uri="{FF2B5EF4-FFF2-40B4-BE49-F238E27FC236}">
                <a16:creationId xmlns:a16="http://schemas.microsoft.com/office/drawing/2014/main" id="{081D3147-EA65-40AB-69A5-DD7B1245284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288" y="160421"/>
            <a:ext cx="1364883" cy="4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6E34140-8199-CC52-9A8F-842FCE8B6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326" y="183574"/>
            <a:ext cx="3384836" cy="642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CEFA3E-7AC0-507A-6028-BC6F467C8D40}"/>
              </a:ext>
            </a:extLst>
          </p:cNvPr>
          <p:cNvSpPr txBox="1"/>
          <p:nvPr/>
        </p:nvSpPr>
        <p:spPr>
          <a:xfrm>
            <a:off x="717551" y="995431"/>
            <a:ext cx="10806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s-PE" sz="2400" b="1" cap="small" dirty="0">
                <a:solidFill>
                  <a:srgbClr val="C00000"/>
                </a:solidFill>
                <a:cs typeface="Segoe UI" panose="020B0502040204020203" pitchFamily="34" charset="0"/>
              </a:rPr>
              <a:t>III.CRONOGRAMA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6656FF-626D-728D-CB8B-ACC5B773E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1" y="1790701"/>
            <a:ext cx="9923416" cy="521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9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337F-3059-6FB9-9A34-115509F80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F85E448-E523-444A-BC1D-B08396D6D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3" y="0"/>
            <a:ext cx="12670090" cy="7164384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5306764-73DA-4679-439E-DB6C989D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7E59-53D2-441C-AD90-873AE612EF8C}" type="slidenum">
              <a:rPr lang="es-PE" smtClean="0"/>
              <a:t>15</a:t>
            </a:fld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FD4B05-9549-15BA-CCAC-85BCC8A5C935}"/>
              </a:ext>
            </a:extLst>
          </p:cNvPr>
          <p:cNvSpPr txBox="1"/>
          <p:nvPr/>
        </p:nvSpPr>
        <p:spPr>
          <a:xfrm>
            <a:off x="705954" y="2435892"/>
            <a:ext cx="907489" cy="542456"/>
          </a:xfrm>
          <a:prstGeom prst="rect">
            <a:avLst/>
          </a:prstGeom>
          <a:solidFill>
            <a:srgbClr val="E40613"/>
          </a:solidFill>
        </p:spPr>
        <p:txBody>
          <a:bodyPr wrap="square" rtlCol="0">
            <a:spAutoFit/>
          </a:bodyPr>
          <a:lstStyle/>
          <a:p>
            <a:pPr algn="r"/>
            <a:endParaRPr lang="es-PE" sz="29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0DE602-D7EA-BAF3-541D-CED2F030E537}"/>
              </a:ext>
            </a:extLst>
          </p:cNvPr>
          <p:cNvSpPr txBox="1"/>
          <p:nvPr/>
        </p:nvSpPr>
        <p:spPr>
          <a:xfrm>
            <a:off x="1288284" y="3123831"/>
            <a:ext cx="10013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4800" b="1" cap="small" dirty="0">
                <a:solidFill>
                  <a:srgbClr val="C00000"/>
                </a:solidFill>
                <a:cs typeface="Segoe UI" panose="020B0502040204020203" pitchFamily="34" charset="0"/>
              </a:rPr>
              <a:t>IV. </a:t>
            </a:r>
            <a:r>
              <a:rPr lang="es-PE" sz="4400" b="1" cap="small" dirty="0">
                <a:solidFill>
                  <a:srgbClr val="C00000"/>
                </a:solidFill>
                <a:cs typeface="Segoe UI" panose="020B0502040204020203" pitchFamily="34" charset="0"/>
              </a:rPr>
              <a:t>Comentarios de los participantes</a:t>
            </a:r>
            <a:endParaRPr lang="en-US" sz="4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pic>
        <p:nvPicPr>
          <p:cNvPr id="13" name="18 Imagen" descr="http://www.logo.com.py/imgjpg.php?ruta=imagenes_db/GAL-3637016319_1858318838.jpg&amp;TRIM=336">
            <a:extLst>
              <a:ext uri="{FF2B5EF4-FFF2-40B4-BE49-F238E27FC236}">
                <a16:creationId xmlns:a16="http://schemas.microsoft.com/office/drawing/2014/main" id="{5B253B16-0BC6-5607-FD12-4D65623DA42B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415" y="677448"/>
            <a:ext cx="2503346" cy="96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5027BF-93A6-FC78-2961-8D46BD037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575" y="786029"/>
            <a:ext cx="3958755" cy="7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8 Imagen" descr="http://www.logo.com.py/imgjpg.php?ruta=imagenes_db/GAL-3637016319_1858318838.jpg&amp;TRIM=336">
            <a:extLst>
              <a:ext uri="{FF2B5EF4-FFF2-40B4-BE49-F238E27FC236}">
                <a16:creationId xmlns:a16="http://schemas.microsoft.com/office/drawing/2014/main" id="{D50D8471-5976-4E98-968F-80E58FC0278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415" y="677448"/>
            <a:ext cx="2503346" cy="96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EED262-F4A4-9B18-7A07-8BA8970A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90" y="1566709"/>
            <a:ext cx="9860746" cy="517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B6CFE60-CA28-500B-4B95-AEE08F143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273" y="677448"/>
            <a:ext cx="3958755" cy="7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8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8745AEE9-C9FD-4657-B78B-EDFC5AEB5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58"/>
          <a:stretch/>
        </p:blipFill>
        <p:spPr>
          <a:xfrm>
            <a:off x="1" y="0"/>
            <a:ext cx="700088" cy="71643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34441" y="1807046"/>
            <a:ext cx="5542914" cy="459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8218"/>
            <a:r>
              <a:rPr lang="es-ES_tradnl" sz="2400" b="1" cap="small" dirty="0">
                <a:solidFill>
                  <a:srgbClr val="C00000"/>
                </a:solidFill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FED3A1-0D50-4CD1-ACBC-DEBA9B3F4F71}"/>
              </a:ext>
            </a:extLst>
          </p:cNvPr>
          <p:cNvSpPr/>
          <p:nvPr/>
        </p:nvSpPr>
        <p:spPr>
          <a:xfrm>
            <a:off x="2634441" y="2507779"/>
            <a:ext cx="6902172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897" indent="-582897" algn="just" defTabSz="11657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s-PE" sz="2400" dirty="0"/>
              <a:t>Descripción del proyecto.</a:t>
            </a:r>
          </a:p>
          <a:p>
            <a:pPr marL="582897" indent="-582897" algn="just" defTabSz="11657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s-PE" sz="2400" dirty="0"/>
              <a:t>Proceso de contratación</a:t>
            </a:r>
          </a:p>
          <a:p>
            <a:pPr marL="582897" indent="-582897" algn="just" defTabSz="11657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s-PE" sz="2400" dirty="0"/>
              <a:t>Cronograma</a:t>
            </a:r>
          </a:p>
          <a:p>
            <a:pPr marL="582897" indent="-582897" algn="just" defTabSz="11657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s-PE" sz="2400" dirty="0"/>
              <a:t>Comentarios de los participantes</a:t>
            </a:r>
          </a:p>
          <a:p>
            <a:pPr marL="582897" indent="-582897" algn="just" defTabSz="11657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endParaRPr lang="es-PE" sz="2400" dirty="0"/>
          </a:p>
        </p:txBody>
      </p:sp>
      <p:pic>
        <p:nvPicPr>
          <p:cNvPr id="13" name="1 Imagen">
            <a:extLst>
              <a:ext uri="{FF2B5EF4-FFF2-40B4-BE49-F238E27FC236}">
                <a16:creationId xmlns:a16="http://schemas.microsoft.com/office/drawing/2014/main" id="{4D7C7462-4067-44B6-A145-E790410DB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701">
            <a:off x="9812319" y="2754732"/>
            <a:ext cx="2246646" cy="195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8 Imagen" descr="http://www.logo.com.py/imgjpg.php?ruta=imagenes_db/GAL-3637016319_1858318838.jpg&amp;TRIM=336">
            <a:extLst>
              <a:ext uri="{FF2B5EF4-FFF2-40B4-BE49-F238E27FC236}">
                <a16:creationId xmlns:a16="http://schemas.microsoft.com/office/drawing/2014/main" id="{8EA581FB-257F-451D-BEA3-F76196465E29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9631" y="200908"/>
            <a:ext cx="1364883" cy="4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9D332C6-1C10-6443-EEA8-1B6803E0F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8702" y="200908"/>
            <a:ext cx="3244975" cy="61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2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3" y="2"/>
            <a:ext cx="12670090" cy="716438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7E59-53D2-441C-AD90-873AE612EF8C}" type="slidenum">
              <a:rPr lang="es-PE" smtClean="0"/>
              <a:t>3</a:t>
            </a:fld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EE1F2C-48B5-4C53-9CD2-335A141CE530}"/>
              </a:ext>
            </a:extLst>
          </p:cNvPr>
          <p:cNvSpPr txBox="1"/>
          <p:nvPr/>
        </p:nvSpPr>
        <p:spPr>
          <a:xfrm>
            <a:off x="705954" y="2435892"/>
            <a:ext cx="907489" cy="542456"/>
          </a:xfrm>
          <a:prstGeom prst="rect">
            <a:avLst/>
          </a:prstGeom>
          <a:solidFill>
            <a:srgbClr val="E40613"/>
          </a:solidFill>
        </p:spPr>
        <p:txBody>
          <a:bodyPr wrap="square" rtlCol="0">
            <a:spAutoFit/>
          </a:bodyPr>
          <a:lstStyle/>
          <a:p>
            <a:pPr algn="r"/>
            <a:endParaRPr lang="es-PE" sz="29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88284" y="3123831"/>
            <a:ext cx="10013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4800" b="1" dirty="0"/>
              <a:t>I. </a:t>
            </a:r>
            <a:r>
              <a:rPr lang="es-PE" sz="4800" dirty="0"/>
              <a:t>Descripción del proyecto</a:t>
            </a:r>
            <a:endParaRPr lang="en-US" sz="4800" b="1" dirty="0"/>
          </a:p>
        </p:txBody>
      </p:sp>
      <p:pic>
        <p:nvPicPr>
          <p:cNvPr id="13" name="18 Imagen" descr="http://www.logo.com.py/imgjpg.php?ruta=imagenes_db/GAL-3637016319_1858318838.jpg&amp;TRIM=336">
            <a:extLst>
              <a:ext uri="{FF2B5EF4-FFF2-40B4-BE49-F238E27FC236}">
                <a16:creationId xmlns:a16="http://schemas.microsoft.com/office/drawing/2014/main" id="{2AC31DB5-8598-451C-8956-AA916E8BB86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415" y="677448"/>
            <a:ext cx="2503346" cy="96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5B7C33-EC6C-50A8-E083-F4F5EE755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575" y="677447"/>
            <a:ext cx="3958755" cy="7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5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12A55299-1F3D-4ECF-B2AD-583D2C6AE44D}"/>
              </a:ext>
            </a:extLst>
          </p:cNvPr>
          <p:cNvSpPr txBox="1">
            <a:spLocks/>
          </p:cNvSpPr>
          <p:nvPr/>
        </p:nvSpPr>
        <p:spPr>
          <a:xfrm>
            <a:off x="717550" y="824416"/>
            <a:ext cx="11292635" cy="6258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400" b="1" cap="small" dirty="0">
                <a:solidFill>
                  <a:srgbClr val="C00000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b="1" cap="small" dirty="0">
                <a:solidFill>
                  <a:srgbClr val="C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s-PE" sz="2400" dirty="0"/>
              <a:t>Descripción del proyecto</a:t>
            </a: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E4BC9D2-5341-4B75-A44D-6F9146E89515}"/>
              </a:ext>
            </a:extLst>
          </p:cNvPr>
          <p:cNvCxnSpPr/>
          <p:nvPr/>
        </p:nvCxnSpPr>
        <p:spPr>
          <a:xfrm>
            <a:off x="610766" y="1423548"/>
            <a:ext cx="5753101" cy="0"/>
          </a:xfrm>
          <a:prstGeom prst="line">
            <a:avLst/>
          </a:prstGeom>
          <a:ln>
            <a:solidFill>
              <a:schemeClr val="bg2">
                <a:lumMod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8 Imagen" descr="http://www.logo.com.py/imgjpg.php?ruta=imagenes_db/GAL-3637016319_1858318838.jpg&amp;TRIM=336">
            <a:extLst>
              <a:ext uri="{FF2B5EF4-FFF2-40B4-BE49-F238E27FC236}">
                <a16:creationId xmlns:a16="http://schemas.microsoft.com/office/drawing/2014/main" id="{DE5C94A5-E037-4D57-97E2-BF442A5C987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288" y="160421"/>
            <a:ext cx="1364883" cy="4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B84CBC-834C-7523-80AB-A13ED5C07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42" y="202431"/>
            <a:ext cx="3958755" cy="751857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1AC86C1-C646-4CB6-95F9-D0E4A3601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32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Ubicaci</a:t>
            </a:r>
            <a:r>
              <a:rPr kumimoji="0" lang="es-PE" altLang="es-PE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PE" altLang="es-PE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la obra:</a:t>
            </a:r>
            <a:endParaRPr kumimoji="0" lang="es-PE" altLang="es-PE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C0EB13F-B0AA-903B-FDE0-1071320FB3EA}"/>
              </a:ext>
            </a:extLst>
          </p:cNvPr>
          <p:cNvSpPr txBox="1">
            <a:spLocks/>
          </p:cNvSpPr>
          <p:nvPr/>
        </p:nvSpPr>
        <p:spPr>
          <a:xfrm>
            <a:off x="610766" y="1655253"/>
            <a:ext cx="11292635" cy="6258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cap="small" dirty="0">
                <a:solidFill>
                  <a:srgbClr val="C00000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s-PE" altLang="es-P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Ubicación de la obra</a:t>
            </a: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91310B-C915-8965-7132-80310252E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21" y="2205365"/>
            <a:ext cx="6066046" cy="34445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C7C0C9-BA4B-BAF2-9088-7CC0BDB4F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199" y="1135286"/>
            <a:ext cx="5380058" cy="56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2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3CBDDB1-91EA-A88D-D464-DC4013A53A74}"/>
              </a:ext>
            </a:extLst>
          </p:cNvPr>
          <p:cNvSpPr txBox="1">
            <a:spLocks/>
          </p:cNvSpPr>
          <p:nvPr/>
        </p:nvSpPr>
        <p:spPr>
          <a:xfrm>
            <a:off x="378535" y="336797"/>
            <a:ext cx="11292635" cy="6258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cap="small" dirty="0">
                <a:solidFill>
                  <a:srgbClr val="C00000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de acceso</a:t>
            </a:r>
            <a:r>
              <a:rPr kumimoji="0" lang="es-PE" altLang="es-P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s-PE" altLang="es-P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4ACDFE-04B4-3E6A-0F34-A27909B3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4" y="747456"/>
            <a:ext cx="6279424" cy="22557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24BFB4C-A050-469A-2B4A-13929F269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444" y="3003171"/>
            <a:ext cx="6751116" cy="40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5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6DE5CCE3-E748-2275-5CED-B7EC95ADA809}"/>
              </a:ext>
            </a:extLst>
          </p:cNvPr>
          <p:cNvSpPr txBox="1">
            <a:spLocks/>
          </p:cNvSpPr>
          <p:nvPr/>
        </p:nvSpPr>
        <p:spPr>
          <a:xfrm>
            <a:off x="378534" y="3269278"/>
            <a:ext cx="11292635" cy="8272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cap="small" dirty="0">
                <a:solidFill>
                  <a:srgbClr val="C00000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Plazo de ejecución de la obra:			150 (ciento cincuenta) días calendario. </a:t>
            </a:r>
            <a:endParaRPr kumimoji="0" lang="es-PE" altLang="es-P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AB84CFFC-0808-99C2-533B-08CD2A52F000}"/>
              </a:ext>
            </a:extLst>
          </p:cNvPr>
          <p:cNvSpPr txBox="1">
            <a:spLocks/>
          </p:cNvSpPr>
          <p:nvPr/>
        </p:nvSpPr>
        <p:spPr>
          <a:xfrm>
            <a:off x="534673" y="4609715"/>
            <a:ext cx="11292635" cy="6258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cap="small" dirty="0">
                <a:solidFill>
                  <a:srgbClr val="C00000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Modalidad de ejecución:				Suma global</a:t>
            </a:r>
            <a:endParaRPr lang="es-PE" altLang="es-PE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119F5B06-60D8-FE19-D53B-748BF2DD41E0}"/>
              </a:ext>
            </a:extLst>
          </p:cNvPr>
          <p:cNvSpPr txBox="1">
            <a:spLocks/>
          </p:cNvSpPr>
          <p:nvPr/>
        </p:nvSpPr>
        <p:spPr>
          <a:xfrm>
            <a:off x="534673" y="1157705"/>
            <a:ext cx="4429439" cy="6258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cap="small" dirty="0">
                <a:solidFill>
                  <a:srgbClr val="C00000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Presupuesto</a:t>
            </a:r>
            <a:r>
              <a:rPr lang="es-ES" sz="2400" b="1" cap="small" dirty="0">
                <a:solidFill>
                  <a:srgbClr val="C00000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estimado de la obra</a:t>
            </a:r>
            <a:r>
              <a:rPr lang="es-PE" altLang="es-PE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		</a:t>
            </a:r>
          </a:p>
          <a:p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A8E611A6-0F9C-A29F-09E7-F4EAED58D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54896"/>
              </p:ext>
            </p:extLst>
          </p:nvPr>
        </p:nvGraphicFramePr>
        <p:xfrm>
          <a:off x="4914515" y="1139317"/>
          <a:ext cx="5143500" cy="1409065"/>
        </p:xfrm>
        <a:graphic>
          <a:graphicData uri="http://schemas.openxmlformats.org/drawingml/2006/table">
            <a:tbl>
              <a:tblPr firstRow="1" firstCol="1" bandRow="1"/>
              <a:tblGrid>
                <a:gridCol w="2451100">
                  <a:extLst>
                    <a:ext uri="{9D8B030D-6E8A-4147-A177-3AD203B41FA5}">
                      <a16:colId xmlns:a16="http://schemas.microsoft.com/office/drawing/2014/main" val="118535740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5842123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778602934"/>
                    </a:ext>
                  </a:extLst>
                </a:gridCol>
              </a:tblGrid>
              <a:tr h="2933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EJECUCIÓN DE OBRA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S/ 4,654,793.85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54496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01891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S/ 29,083.80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53708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78980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REFERENCIAL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S/ 4,683,877.65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92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44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D235D79-8461-DD54-4DA7-96186EC658AF}"/>
              </a:ext>
            </a:extLst>
          </p:cNvPr>
          <p:cNvSpPr txBox="1">
            <a:spLocks/>
          </p:cNvSpPr>
          <p:nvPr/>
        </p:nvSpPr>
        <p:spPr>
          <a:xfrm>
            <a:off x="288978" y="454820"/>
            <a:ext cx="11292635" cy="6258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cap="small" dirty="0">
                <a:solidFill>
                  <a:srgbClr val="C00000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Descripción de obras proyectadas del sistema de agua potable</a:t>
            </a:r>
            <a:endParaRPr lang="es-PE" sz="28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DFE1FC-DDE0-CA02-6A2E-F510422AF865}"/>
              </a:ext>
            </a:extLst>
          </p:cNvPr>
          <p:cNvSpPr txBox="1"/>
          <p:nvPr/>
        </p:nvSpPr>
        <p:spPr>
          <a:xfrm>
            <a:off x="288978" y="1312298"/>
            <a:ext cx="10776155" cy="5693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0560" indent="-400050" algn="just" rtl="0">
              <a:buAutoNum type="romanUcPeriod"/>
            </a:pP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 Obras Proyectadas del Sistema de Agua Potable – sistema 01 (El Espino)</a:t>
            </a:r>
          </a:p>
          <a:p>
            <a:pPr marL="670560" indent="-400050" algn="just" rtl="0">
              <a:buAutoNum type="romanUcPeriod"/>
            </a:pP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02 captaciones de fuente subterránea (manantial de ladera).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Instalación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484.97 m de línea de conducción.  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01 cámara de reunión.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01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PTAP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compuesta por: sistema de aireación, filtro lento y lecho de secado con cerco perimétrico para la protección de las estructuras.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reservorio apoyado de concreto armado de 5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m3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su caseta de válvulas, caseta de cloración y cerco perimétrico.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Instalación de 47.14 m de línea de aducción.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Instalación de 6,823.27 m de red de distribución.</a:t>
            </a: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cámara rompe presión tipo 7.</a:t>
            </a: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válvulas de control.</a:t>
            </a: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válvulas de purga.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Instalación de conexiones domiciliarias.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 de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ultrafiltro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domiciliario.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br>
              <a:rPr lang="es-ES" sz="1600" dirty="0"/>
            </a:br>
            <a:endParaRPr lang="es-ES" sz="1600" b="0" dirty="0">
              <a:effectLst/>
            </a:endParaRPr>
          </a:p>
          <a:p>
            <a:pPr>
              <a:buNone/>
            </a:pPr>
            <a:br>
              <a:rPr lang="es-ES" sz="1600" dirty="0"/>
            </a:br>
            <a:endParaRPr lang="es-PE" sz="1600" kern="1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endParaRPr lang="es-PE" sz="1400" kern="1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F916C8-B0EC-9580-C45E-D2249A181C39}"/>
              </a:ext>
            </a:extLst>
          </p:cNvPr>
          <p:cNvSpPr txBox="1"/>
          <p:nvPr/>
        </p:nvSpPr>
        <p:spPr>
          <a:xfrm>
            <a:off x="1003300" y="1042244"/>
            <a:ext cx="9461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 rtl="0">
              <a:buNone/>
            </a:pP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Descripción de Obras Proyectadas del Sistema de Agua Potable – sistema 02 (</a:t>
            </a:r>
            <a:r>
              <a:rPr lang="es-ES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Sanicullo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Alto)</a:t>
            </a:r>
          </a:p>
          <a:p>
            <a:pPr marL="270510" algn="just" rtl="0">
              <a:buNone/>
            </a:pPr>
            <a:endParaRPr lang="es-E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01 captación de fuente subterránea (manantial de ladera).</a:t>
            </a:r>
            <a:endParaRPr lang="es-E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Instalación de 332.59 m de línea de conducción.  </a:t>
            </a:r>
            <a:endParaRPr lang="es-E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01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PTAP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compuesta por: sistema de aireación, filtro lento y lecho de secado con cerco perimétrico para la protección de las estructuras.</a:t>
            </a:r>
            <a:endParaRPr lang="es-E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reservorio apoyado de concreto armado de 5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m3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su caseta de válvulas, caseta de cloración y cerco perimétrico.</a:t>
            </a:r>
            <a:endParaRPr lang="es-E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Instalación de 13.30 m de línea de aducción.</a:t>
            </a:r>
            <a:endParaRPr lang="es-E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Instalación de 7,096.38 m de red de distribución.</a:t>
            </a:r>
            <a:endParaRPr lang="es-E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cámara rompe presión tipo 7.</a:t>
            </a:r>
            <a:endParaRPr lang="es-E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válvulas de control.</a:t>
            </a:r>
            <a:endParaRPr lang="es-E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válvulas de purga.</a:t>
            </a: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Instalación de conexiones domiciliarias.</a:t>
            </a:r>
          </a:p>
          <a:p>
            <a:pPr marL="735965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 de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ultrafiltro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domiciliario.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1F416D-D695-F1E1-7E01-DFA817D2EBF9}"/>
              </a:ext>
            </a:extLst>
          </p:cNvPr>
          <p:cNvSpPr txBox="1"/>
          <p:nvPr/>
        </p:nvSpPr>
        <p:spPr>
          <a:xfrm>
            <a:off x="459659" y="1223063"/>
            <a:ext cx="1073259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1588" algn="just" rtl="0"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82 Unidad Básica de Saneamiento con Arrastre Hidráulico (UBS – AH) con pozos de absorción o zanjas de percolación según las características del terreno, que incluye lavaderos multiusos. Estas UBS están distribuidos en: 79 para viviendas, 2 para instituciones educativas y 1 para el puesto de salud.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algn="just" rtl="0">
              <a:buNone/>
            </a:pPr>
            <a:br>
              <a:rPr lang="es-ES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respecto al saneamiento, se han contemplado soluciones individuales con los siguientes componentes:</a:t>
            </a:r>
          </a:p>
          <a:p>
            <a:pPr marL="630555" algn="just" rtl="0">
              <a:buNone/>
            </a:pP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657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Caseta de UBS. (incluye inodoro, lavatorio y ducha)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657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Lavadero multiusos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657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Caja de registro.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657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Biodigestor de 600 l.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657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Zanjas de Percolación para un sector y pozo de absorción para otro sector.</a:t>
            </a:r>
            <a:endParaRPr lang="es-ES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657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Caja de registro de lodos.</a:t>
            </a:r>
          </a:p>
          <a:p>
            <a:pPr marL="915657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Instalación de tuberías de desagüe.</a:t>
            </a:r>
          </a:p>
          <a:p>
            <a:pPr marL="915657" indent="-285750" algn="just" rtl="0"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Instalaciones domiciliarias.</a:t>
            </a:r>
            <a:endParaRPr lang="es-PE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99FF162D-6C30-E669-F1B5-F94825534B7C}"/>
              </a:ext>
            </a:extLst>
          </p:cNvPr>
          <p:cNvSpPr txBox="1">
            <a:spLocks/>
          </p:cNvSpPr>
          <p:nvPr/>
        </p:nvSpPr>
        <p:spPr>
          <a:xfrm>
            <a:off x="388369" y="597233"/>
            <a:ext cx="11292635" cy="6258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cap="small" dirty="0">
                <a:solidFill>
                  <a:srgbClr val="C00000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Descripción de obras proyectadas de saneamiento</a:t>
            </a:r>
            <a:endParaRPr lang="es-PE" sz="2400" b="1" cap="small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33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4073</TotalTime>
  <Words>832</Words>
  <Application>Microsoft Office PowerPoint</Application>
  <PresentationFormat>Personalizado</PresentationFormat>
  <Paragraphs>136</Paragraphs>
  <Slides>16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Segoe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Wilson Alamo</cp:lastModifiedBy>
  <cp:revision>286</cp:revision>
  <dcterms:created xsi:type="dcterms:W3CDTF">2018-09-26T20:13:00Z</dcterms:created>
  <dcterms:modified xsi:type="dcterms:W3CDTF">2025-04-10T11:19:22Z</dcterms:modified>
</cp:coreProperties>
</file>